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2" r:id="rId13"/>
    <p:sldId id="267" r:id="rId14"/>
    <p:sldId id="263" r:id="rId15"/>
    <p:sldId id="264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17639" y="1600200"/>
            <a:ext cx="6354762" cy="1828800"/>
          </a:xfrm>
        </p:spPr>
        <p:txBody>
          <a:bodyPr/>
          <a:lstStyle>
            <a:lvl1pPr algn="ctr">
              <a:lnSpc>
                <a:spcPct val="100000"/>
              </a:lnSpc>
              <a:defRPr sz="6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3EA94-D4C2-4064-A736-6A39C747DC1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3F790-A0F7-4AF6-8755-601E603B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3888" y="-23813"/>
            <a:ext cx="2170112" cy="6380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-23813"/>
            <a:ext cx="6362700" cy="638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3EA94-D4C2-4064-A736-6A39C747DC1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3F790-A0F7-4AF6-8755-601E603B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 marL="914400" indent="-227013">
              <a:buFontTx/>
              <a:buBlip>
                <a:blip r:embed="rId4"/>
              </a:buBlip>
              <a:defRPr/>
            </a:lvl3pPr>
            <a:lvl4pPr marL="1144588" indent="-227013">
              <a:buSzPct val="100000"/>
              <a:buFontTx/>
              <a:buBlip>
                <a:blip r:embed="rId5"/>
              </a:buBlip>
              <a:defRPr/>
            </a:lvl4pPr>
            <a:lvl5pPr marL="1314450" indent="-115888"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3EA94-D4C2-4064-A736-6A39C747DC1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3F790-A0F7-4AF6-8755-601E603B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3EA94-D4C2-4064-A736-6A39C747DC1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3F790-A0F7-4AF6-8755-601E603B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279525"/>
            <a:ext cx="4143375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279525"/>
            <a:ext cx="4143375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3EA94-D4C2-4064-A736-6A39C747DC1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3F790-A0F7-4AF6-8755-601E603B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3EA94-D4C2-4064-A736-6A39C747DC1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3F790-A0F7-4AF6-8755-601E603B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3EA94-D4C2-4064-A736-6A39C747DC1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3F790-A0F7-4AF6-8755-601E603B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3EA94-D4C2-4064-A736-6A39C747DC1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3F790-A0F7-4AF6-8755-601E603B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3EA94-D4C2-4064-A736-6A39C747DC1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3F790-A0F7-4AF6-8755-601E603B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3EA94-D4C2-4064-A736-6A39C747DC1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3F790-A0F7-4AF6-8755-601E603B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66700" y="1066800"/>
            <a:ext cx="8729663" cy="536575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1400" b="1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279525"/>
            <a:ext cx="84391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288" rIns="0" bIns="18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613525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6B3EA94-D4C2-4064-A736-6A39C747DC1D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618288"/>
            <a:ext cx="68580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6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8607" y="6603707"/>
            <a:ext cx="4921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A9C3F790-A0F7-4AF6-8755-601E603BA3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72000" y="0"/>
            <a:ext cx="4572000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en-US" b="1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152400"/>
            <a:ext cx="8839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1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 fmla="#ppt_x+(cos(-2*pi*(1-$))*-#ppt_x-sin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+(sin(-2*pi*(1-$))*-#ppt_x+cos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 fmla="#ppt_x+(cos(-2*pi*(1-$))*-#ppt_x-sin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+(sin(-2*pi*(1-$))*-#ppt_x+cos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 fmla="#ppt_x+(cos(-2*pi*(1-$))*-#ppt_x-sin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+(sin(-2*pi*(1-$))*-#ppt_x+cos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 fmla="#ppt_x+(cos(-2*pi*(1-$))*-#ppt_x-sin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+(sin(-2*pi*(1-$))*-#ppt_x+cos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 fmla="#ppt_x+(cos(-2*pi*(1-$))*-#ppt_x-sin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+(sin(-2*pi*(1-$))*-#ppt_x+cos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05" grpId="0"/>
    </p:bld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0188" indent="-230188" algn="l" rtl="0" eaLnBrk="1" fontAlgn="base" hangingPunct="1">
        <a:spcBef>
          <a:spcPct val="15000"/>
        </a:spcBef>
        <a:spcAft>
          <a:spcPct val="15000"/>
        </a:spcAft>
        <a:buClr>
          <a:srgbClr val="003366"/>
        </a:buClr>
        <a:buFontTx/>
        <a:buBlip>
          <a:blip r:embed="rId14"/>
        </a:buBlip>
        <a:defRPr lang="en-US" altLang="en-US" sz="3200" dirty="0" smtClean="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228600" algn="l" rtl="0" eaLnBrk="1" fontAlgn="base" hangingPunct="1">
        <a:spcBef>
          <a:spcPct val="15000"/>
        </a:spcBef>
        <a:spcAft>
          <a:spcPct val="15000"/>
        </a:spcAft>
        <a:buClr>
          <a:srgbClr val="003366"/>
        </a:buClr>
        <a:buFontTx/>
        <a:buBlip>
          <a:blip r:embed="rId15"/>
        </a:buBlip>
        <a:defRPr lang="en-US" altLang="en-US" sz="2800" dirty="0" smtClean="0">
          <a:solidFill>
            <a:srgbClr val="000000"/>
          </a:solidFill>
          <a:latin typeface="+mn-lt"/>
          <a:ea typeface="+mn-ea"/>
          <a:cs typeface="+mn-cs"/>
        </a:defRPr>
      </a:lvl2pPr>
      <a:lvl3pPr marL="803275" indent="-115888" algn="l" rtl="0" eaLnBrk="1" fontAlgn="base" hangingPunct="1">
        <a:spcBef>
          <a:spcPct val="15000"/>
        </a:spcBef>
        <a:spcAft>
          <a:spcPct val="15000"/>
        </a:spcAft>
        <a:buClr>
          <a:srgbClr val="003366"/>
        </a:buClr>
        <a:buSzPct val="80000"/>
        <a:buFontTx/>
        <a:buBlip>
          <a:blip r:embed="rId16"/>
        </a:buBlip>
        <a:defRPr lang="en-US" altLang="en-US" sz="2800" dirty="0" smtClean="0">
          <a:solidFill>
            <a:srgbClr val="000000"/>
          </a:solidFill>
          <a:latin typeface="+mn-lt"/>
          <a:ea typeface="+mn-ea"/>
          <a:cs typeface="+mn-cs"/>
        </a:defRPr>
      </a:lvl3pPr>
      <a:lvl4pPr marL="1144588" indent="-227013" algn="l" rtl="0" eaLnBrk="1" fontAlgn="base" hangingPunct="1">
        <a:spcBef>
          <a:spcPct val="15000"/>
        </a:spcBef>
        <a:spcAft>
          <a:spcPct val="15000"/>
        </a:spcAft>
        <a:buClr>
          <a:srgbClr val="003366"/>
        </a:buClr>
        <a:buSzPct val="70000"/>
        <a:buFontTx/>
        <a:buBlip>
          <a:blip r:embed="rId17"/>
        </a:buBlip>
        <a:defRPr lang="en-US" altLang="en-US" sz="2400" dirty="0" smtClean="0">
          <a:solidFill>
            <a:srgbClr val="000000"/>
          </a:solidFill>
          <a:latin typeface="+mn-lt"/>
          <a:ea typeface="+mn-ea"/>
          <a:cs typeface="+mn-cs"/>
        </a:defRPr>
      </a:lvl4pPr>
      <a:lvl5pPr marL="1314450" indent="-169863" algn="l" rtl="0" eaLnBrk="1" fontAlgn="base" hangingPunct="1">
        <a:spcBef>
          <a:spcPct val="15000"/>
        </a:spcBef>
        <a:spcAft>
          <a:spcPct val="15000"/>
        </a:spcAft>
        <a:buClr>
          <a:srgbClr val="003366"/>
        </a:buClr>
        <a:buSzPct val="60000"/>
        <a:buFontTx/>
        <a:buBlip>
          <a:blip r:embed="rId18"/>
        </a:buBlip>
        <a:defRPr lang="en-US" altLang="en-US" sz="2400" dirty="0" smtClean="0">
          <a:solidFill>
            <a:srgbClr val="000000"/>
          </a:solidFill>
          <a:latin typeface="+mn-lt"/>
          <a:ea typeface="+mn-ea"/>
          <a:cs typeface="+mn-cs"/>
        </a:defRPr>
      </a:lvl5pPr>
      <a:lvl6pPr marL="1712913" indent="-111125" algn="l" rtl="0" eaLnBrk="1" fontAlgn="base" hangingPunct="1">
        <a:spcBef>
          <a:spcPct val="15000"/>
        </a:spcBef>
        <a:spcAft>
          <a:spcPct val="15000"/>
        </a:spcAft>
        <a:buClr>
          <a:srgbClr val="003366"/>
        </a:buClr>
        <a:buSzPct val="50000"/>
        <a:buFont typeface="Arial" charset="0"/>
        <a:buChar char="•"/>
        <a:defRPr sz="1400">
          <a:solidFill>
            <a:schemeClr val="tx1"/>
          </a:solidFill>
          <a:latin typeface="+mn-lt"/>
        </a:defRPr>
      </a:lvl6pPr>
      <a:lvl7pPr marL="2170113" indent="-111125" algn="l" rtl="0" eaLnBrk="1" fontAlgn="base" hangingPunct="1">
        <a:spcBef>
          <a:spcPct val="15000"/>
        </a:spcBef>
        <a:spcAft>
          <a:spcPct val="15000"/>
        </a:spcAft>
        <a:buClr>
          <a:srgbClr val="003366"/>
        </a:buClr>
        <a:buSzPct val="50000"/>
        <a:buFont typeface="Arial" charset="0"/>
        <a:buChar char="•"/>
        <a:defRPr sz="1400">
          <a:solidFill>
            <a:schemeClr val="tx1"/>
          </a:solidFill>
          <a:latin typeface="+mn-lt"/>
        </a:defRPr>
      </a:lvl7pPr>
      <a:lvl8pPr marL="2627313" indent="-111125" algn="l" rtl="0" eaLnBrk="1" fontAlgn="base" hangingPunct="1">
        <a:spcBef>
          <a:spcPct val="15000"/>
        </a:spcBef>
        <a:spcAft>
          <a:spcPct val="15000"/>
        </a:spcAft>
        <a:buClr>
          <a:srgbClr val="003366"/>
        </a:buClr>
        <a:buSzPct val="50000"/>
        <a:buFont typeface="Arial" charset="0"/>
        <a:buChar char="•"/>
        <a:defRPr sz="1400">
          <a:solidFill>
            <a:schemeClr val="tx1"/>
          </a:solidFill>
          <a:latin typeface="+mn-lt"/>
        </a:defRPr>
      </a:lvl8pPr>
      <a:lvl9pPr marL="3084513" indent="-111125" algn="l" rtl="0" eaLnBrk="1" fontAlgn="base" hangingPunct="1">
        <a:spcBef>
          <a:spcPct val="15000"/>
        </a:spcBef>
        <a:spcAft>
          <a:spcPct val="15000"/>
        </a:spcAft>
        <a:buClr>
          <a:srgbClr val="003366"/>
        </a:buClr>
        <a:buSzPct val="50000"/>
        <a:buFont typeface="Arial" charset="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638" y="1600200"/>
            <a:ext cx="6765925" cy="1828800"/>
          </a:xfrm>
        </p:spPr>
        <p:txBody>
          <a:bodyPr/>
          <a:lstStyle/>
          <a:p>
            <a:r>
              <a:rPr lang="en-NZ" dirty="0" smtClean="0"/>
              <a:t>Plant-Animal Relationships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lantecology.files.wordpress.com/2010/05/aca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762500" cy="3571875"/>
          </a:xfrm>
          <a:prstGeom prst="rect">
            <a:avLst/>
          </a:prstGeom>
          <a:noFill/>
        </p:spPr>
      </p:pic>
      <p:pic>
        <p:nvPicPr>
          <p:cNvPr id="24580" name="Picture 4" descr="http://farm4.static.flickr.com/3175/3116983154_9ea29530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14686"/>
            <a:ext cx="4762500" cy="3267075"/>
          </a:xfrm>
          <a:prstGeom prst="rect">
            <a:avLst/>
          </a:prstGeom>
          <a:noFill/>
        </p:spPr>
      </p:pic>
      <p:pic>
        <p:nvPicPr>
          <p:cNvPr id="24582" name="Picture 6" descr="http://1.bp.blogspot.com/_Jidy_QuNt3M/SxBC9enldOI/AAAAAAAABNw/ltqjU6j15VQ/s1600/Gilded_Flicker_(Colaptes_chrysoides)_by_nest_hole_in_saguaro_cact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8604"/>
            <a:ext cx="3740912" cy="2493942"/>
          </a:xfrm>
          <a:prstGeom prst="rect">
            <a:avLst/>
          </a:prstGeom>
          <a:noFill/>
        </p:spPr>
      </p:pic>
      <p:pic>
        <p:nvPicPr>
          <p:cNvPr id="24584" name="Picture 8" descr="http://farm1.static.flickr.com/220/461535023_6a7bd5d0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71942"/>
            <a:ext cx="371477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Co-operative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Many seeds have small hooks that catch on animals’ fur or feathers, so they are carried away from the parent plant.</a:t>
            </a:r>
          </a:p>
          <a:p>
            <a:r>
              <a:rPr lang="en-NZ" dirty="0" smtClean="0"/>
              <a:t>Birds eat juicy fruit, the seeds of which pass through their digestive system and are deposited far away from the parent tree, complete with fertiliser.</a:t>
            </a:r>
          </a:p>
          <a:p>
            <a:pPr lvl="1"/>
            <a:r>
              <a:rPr lang="en-NZ" dirty="0" smtClean="0"/>
              <a:t>Some seeds contain a powerful laxative to help this process along.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Plants that Eat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These trap and digest insects to get the nitrogen out of their bodies.</a:t>
            </a:r>
          </a:p>
          <a:p>
            <a:r>
              <a:rPr lang="en-NZ" dirty="0" smtClean="0"/>
              <a:t>These plants usually live in areas with no humus or a low oxygen content.</a:t>
            </a:r>
          </a:p>
          <a:p>
            <a:pPr lvl="1"/>
            <a:r>
              <a:rPr lang="en-NZ" dirty="0" smtClean="0"/>
              <a:t>E.g. </a:t>
            </a:r>
            <a:r>
              <a:rPr lang="en-NZ" dirty="0" err="1" smtClean="0"/>
              <a:t>venus</a:t>
            </a:r>
            <a:r>
              <a:rPr lang="en-NZ" dirty="0" smtClean="0"/>
              <a:t> fly trap, pitcher plant and sundew.</a:t>
            </a:r>
            <a:endParaRPr lang="en-US" dirty="0"/>
          </a:p>
        </p:txBody>
      </p:sp>
      <p:pic>
        <p:nvPicPr>
          <p:cNvPr id="1026" name="Picture 2" descr="http://static.howstuffworks.com/gif/venus-flytra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71942"/>
            <a:ext cx="3595686" cy="2516980"/>
          </a:xfrm>
          <a:prstGeom prst="rect">
            <a:avLst/>
          </a:prstGeom>
          <a:noFill/>
        </p:spPr>
      </p:pic>
      <p:pic>
        <p:nvPicPr>
          <p:cNvPr id="1028" name="Picture 4" descr="http://www.warpedphotosblog.com/wp-content/gallery/venus-fly-trap/DSCN6702_venus_fly_tr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143380"/>
            <a:ext cx="3309934" cy="248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wholeo.net/Trips/Travel/Florida/srb/local/images/1pitcherPlantIn3225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4643470" cy="3576429"/>
          </a:xfrm>
          <a:prstGeom prst="rect">
            <a:avLst/>
          </a:prstGeom>
          <a:noFill/>
        </p:spPr>
      </p:pic>
      <p:pic>
        <p:nvPicPr>
          <p:cNvPr id="25604" name="Picture 4" descr="http://www.moplants.com/gallery2/d/92-2/bog+pitcher+pl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28"/>
            <a:ext cx="3681407" cy="4325065"/>
          </a:xfrm>
          <a:prstGeom prst="rect">
            <a:avLst/>
          </a:prstGeom>
          <a:noFill/>
        </p:spPr>
      </p:pic>
      <p:pic>
        <p:nvPicPr>
          <p:cNvPr id="25606" name="Picture 6" descr="http://microecos.files.wordpress.com/2008/03/sund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3714776" cy="2786082"/>
          </a:xfrm>
          <a:prstGeom prst="rect">
            <a:avLst/>
          </a:prstGeom>
          <a:noFill/>
        </p:spPr>
      </p:pic>
      <p:pic>
        <p:nvPicPr>
          <p:cNvPr id="25608" name="Picture 8" descr="http://t3.gstatic.com/images?q=tbn:ANd9GcRpmJdJcbT-Vsr8fh8lRzm0iZAD0HhLv9rAmRpMEIvktsyZSNOP&amp;t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357694"/>
            <a:ext cx="3286148" cy="246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Herbivores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NZ" dirty="0" smtClean="0"/>
              <a:t>Grazers – eat grasses and pasture plants.</a:t>
            </a:r>
          </a:p>
          <a:p>
            <a:pPr lvl="1">
              <a:buBlip>
                <a:blip r:embed="rId2"/>
              </a:buBlip>
            </a:pPr>
            <a:r>
              <a:rPr lang="en-NZ" dirty="0" err="1" smtClean="0"/>
              <a:t>Sheeps</a:t>
            </a:r>
            <a:r>
              <a:rPr lang="en-NZ" dirty="0" smtClean="0"/>
              <a:t> and cows</a:t>
            </a:r>
          </a:p>
          <a:p>
            <a:pPr>
              <a:buBlip>
                <a:blip r:embed="rId2"/>
              </a:buBlip>
            </a:pPr>
            <a:r>
              <a:rPr lang="en-NZ" dirty="0" smtClean="0"/>
              <a:t>Browsers – eat leaves of trees and shrubs.</a:t>
            </a:r>
          </a:p>
          <a:p>
            <a:pPr lvl="1">
              <a:buBlip>
                <a:blip r:embed="rId2"/>
              </a:buBlip>
            </a:pPr>
            <a:r>
              <a:rPr lang="en-NZ" dirty="0" smtClean="0"/>
              <a:t>Giraffes </a:t>
            </a:r>
          </a:p>
          <a:p>
            <a:pPr>
              <a:buBlip>
                <a:blip r:embed="rId2"/>
              </a:buBlip>
            </a:pPr>
            <a:r>
              <a:rPr lang="en-NZ" dirty="0" smtClean="0"/>
              <a:t>Sap-suckers – pierce the leaf or stem and suck the sap in the phloem.</a:t>
            </a:r>
          </a:p>
          <a:p>
            <a:pPr lvl="1">
              <a:buBlip>
                <a:blip r:embed="rId2"/>
              </a:buBlip>
            </a:pPr>
            <a:r>
              <a:rPr lang="en-NZ" dirty="0" smtClean="0"/>
              <a:t>Vine hoppers and aphids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Herbivores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Nectar feeders – drink the nectar in flowers.</a:t>
            </a:r>
          </a:p>
          <a:p>
            <a:pPr lvl="1"/>
            <a:r>
              <a:rPr lang="en-NZ" dirty="0" smtClean="0"/>
              <a:t>butterflies</a:t>
            </a:r>
          </a:p>
          <a:p>
            <a:r>
              <a:rPr lang="en-NZ" dirty="0" smtClean="0"/>
              <a:t>Stem borers – drill holes in wood, eating it as they go.</a:t>
            </a:r>
          </a:p>
          <a:p>
            <a:pPr lvl="1"/>
            <a:r>
              <a:rPr lang="en-NZ" dirty="0" smtClean="0"/>
              <a:t>Borer beetles, citrus tree moth larva</a:t>
            </a:r>
          </a:p>
          <a:p>
            <a:r>
              <a:rPr lang="en-NZ" dirty="0" smtClean="0"/>
              <a:t>Chewers – chew roots underground.</a:t>
            </a:r>
          </a:p>
          <a:p>
            <a:pPr lvl="1"/>
            <a:r>
              <a:rPr lang="en-NZ" dirty="0" smtClean="0"/>
              <a:t>Cicada nymphs, NZ grass grub larva</a:t>
            </a:r>
          </a:p>
          <a:p>
            <a:r>
              <a:rPr lang="en-NZ" dirty="0" smtClean="0"/>
              <a:t>Pollen feeders – eat pollen from flowers.</a:t>
            </a:r>
          </a:p>
          <a:p>
            <a:pPr lvl="1"/>
            <a:r>
              <a:rPr lang="en-NZ" dirty="0" smtClean="0"/>
              <a:t>Bees, birds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Herbivores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Fruit and seed eaters.</a:t>
            </a:r>
          </a:p>
          <a:p>
            <a:pPr lvl="1"/>
            <a:r>
              <a:rPr lang="en-NZ" dirty="0" smtClean="0"/>
              <a:t>Humans, birds, rats, squirrels etc</a:t>
            </a:r>
          </a:p>
          <a:p>
            <a:r>
              <a:rPr lang="en-NZ" dirty="0" smtClean="0"/>
              <a:t>Gum eaters – scratch the bark and lap up the gum as it runs out.</a:t>
            </a:r>
          </a:p>
          <a:p>
            <a:pPr lvl="1"/>
            <a:r>
              <a:rPr lang="en-NZ" dirty="0" smtClean="0"/>
              <a:t>marmosets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Co-operative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Pollination</a:t>
            </a:r>
          </a:p>
          <a:p>
            <a:pPr lvl="1"/>
            <a:r>
              <a:rPr lang="en-NZ" dirty="0" smtClean="0"/>
              <a:t>Animal pollinators are attracted to flowers by reward and advertisement.</a:t>
            </a:r>
          </a:p>
          <a:p>
            <a:pPr lvl="1"/>
            <a:r>
              <a:rPr lang="en-NZ" dirty="0" smtClean="0"/>
              <a:t>The reward is located in such a way that the animal cannot get it without also being covered in pollen.</a:t>
            </a:r>
          </a:p>
          <a:p>
            <a:pPr lvl="1"/>
            <a:r>
              <a:rPr lang="en-NZ" dirty="0" smtClean="0"/>
              <a:t>Some orchids have petal markings that look like a wasp so that the male wasp will copulate with the flower, thus getting covered with the orchids pollen.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Co-operative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Pollination cont</a:t>
            </a:r>
          </a:p>
          <a:p>
            <a:pPr lvl="1"/>
            <a:r>
              <a:rPr lang="en-NZ" dirty="0" smtClean="0"/>
              <a:t>Flowers that are pollinated by bees and insects tend to be coloured ultra-violet, blue and yellow.</a:t>
            </a:r>
          </a:p>
          <a:p>
            <a:pPr lvl="1"/>
            <a:r>
              <a:rPr lang="en-NZ" dirty="0" smtClean="0"/>
              <a:t>Red flowers are either heavily perfumed, have some blue or ultra-violet in the red, or are pollinated by birds, fireflies or butterflies who see red very well.</a:t>
            </a:r>
          </a:p>
          <a:p>
            <a:pPr lvl="1">
              <a:buNone/>
            </a:pPr>
            <a:endParaRPr lang="en-NZ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098" name="Picture 2" descr="http://milesandhisfavorites.files.wordpress.com/2008/11/435_pollin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286256"/>
            <a:ext cx="2620827" cy="2000264"/>
          </a:xfrm>
          <a:prstGeom prst="rect">
            <a:avLst/>
          </a:prstGeom>
          <a:noFill/>
        </p:spPr>
      </p:pic>
      <p:pic>
        <p:nvPicPr>
          <p:cNvPr id="4100" name="Picture 4" descr="http://anti-matter-3d.com/Stapeliads/hi/O_variegata_Poll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86256"/>
            <a:ext cx="2838704" cy="1889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Pollination</a:t>
            </a:r>
            <a:endParaRPr lang="en-US" dirty="0"/>
          </a:p>
        </p:txBody>
      </p:sp>
      <p:pic>
        <p:nvPicPr>
          <p:cNvPr id="22530" name="Picture 2" descr="http://img.dailymail.co.uk/i/pix/2007/08_01/AnemoneDM_1000x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524875" cy="3267075"/>
          </a:xfrm>
          <a:prstGeom prst="rect">
            <a:avLst/>
          </a:prstGeom>
          <a:noFill/>
        </p:spPr>
      </p:pic>
      <p:pic>
        <p:nvPicPr>
          <p:cNvPr id="22532" name="Picture 4" descr="http://img.dailymail.co.uk/i/pix/2007/08_01/silverDM0708_468x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500570"/>
            <a:ext cx="678011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Pollination</a:t>
            </a:r>
            <a:endParaRPr lang="en-US" dirty="0"/>
          </a:p>
        </p:txBody>
      </p:sp>
      <p:pic>
        <p:nvPicPr>
          <p:cNvPr id="23554" name="Picture 2" descr="http://img.dailymail.co.uk/i/pix/2007/08_01/CrocusDM_1000x3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458230" cy="3077395"/>
          </a:xfrm>
          <a:prstGeom prst="rect">
            <a:avLst/>
          </a:prstGeom>
          <a:noFill/>
        </p:spPr>
      </p:pic>
      <p:pic>
        <p:nvPicPr>
          <p:cNvPr id="23556" name="Picture 4" descr="http://img.dailymail.co.uk/i/pix/2007/08_01/PrimroseDM_1000x3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071942"/>
            <a:ext cx="6429420" cy="250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Co-operative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Some stinging ant colonies will guard a tree, attacking insects and browsers, and will even chew through seedlings that attempt to grow near their tree.</a:t>
            </a:r>
          </a:p>
          <a:p>
            <a:r>
              <a:rPr lang="en-NZ" dirty="0" smtClean="0"/>
              <a:t>Some animals get protection by living amongst the thorns</a:t>
            </a:r>
          </a:p>
          <a:p>
            <a:pPr lvl="1"/>
            <a:r>
              <a:rPr lang="en-NZ" dirty="0" smtClean="0"/>
              <a:t>Birds nesting in cacti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0336">
  <a:themeElements>
    <a:clrScheme name="blank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FFF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00"/>
      </a:accent6>
      <a:hlink>
        <a:srgbClr val="0000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EBD91A43-9DBE-41FA-8ABE-654A59AC04E6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69A9709B-D600-4ACB-BF12-D83F45BF93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05E322-8F3E-4C8D-B4CA-C281CCFEA35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TP030000336</Template>
  <TotalTime>104</TotalTime>
  <Words>402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TP030000336</vt:lpstr>
      <vt:lpstr>Plant-Animal Relationships</vt:lpstr>
      <vt:lpstr>Herbivores</vt:lpstr>
      <vt:lpstr>Herbivores</vt:lpstr>
      <vt:lpstr>Herbivores</vt:lpstr>
      <vt:lpstr>Co-operative Relationships</vt:lpstr>
      <vt:lpstr>Co-operative Relationships</vt:lpstr>
      <vt:lpstr>Pollination</vt:lpstr>
      <vt:lpstr>Pollination</vt:lpstr>
      <vt:lpstr>Co-operative Relationships</vt:lpstr>
      <vt:lpstr>PowerPoint Presentation</vt:lpstr>
      <vt:lpstr>Co-operative Relationships</vt:lpstr>
      <vt:lpstr>Plants that Eat Animals</vt:lpstr>
      <vt:lpstr>PowerPoint Presentation</vt:lpstr>
    </vt:vector>
  </TitlesOfParts>
  <Company>Timaru Girls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Plant-Animal Relationships</dc:title>
  <dc:subject/>
  <dc:creator>jwilliams</dc:creator>
  <cp:keywords/>
  <dc:description/>
  <cp:lastModifiedBy>jwilliams</cp:lastModifiedBy>
  <cp:revision>9</cp:revision>
  <dcterms:created xsi:type="dcterms:W3CDTF">2011-02-20T06:43:01Z</dcterms:created>
  <dcterms:modified xsi:type="dcterms:W3CDTF">2013-02-26T02:07:25Z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TC300003369990</vt:lpwstr>
  </property>
</Properties>
</file>