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7" r:id="rId23"/>
    <p:sldId id="278" r:id="rId24"/>
    <p:sldId id="280" r:id="rId25"/>
    <p:sldId id="279" r:id="rId26"/>
    <p:sldId id="281" r:id="rId27"/>
    <p:sldId id="282" r:id="rId28"/>
    <p:sldId id="283" r:id="rId29"/>
    <p:sldId id="284" r:id="rId30"/>
    <p:sldId id="285" r:id="rId31"/>
    <p:sldId id="290" r:id="rId32"/>
    <p:sldId id="286" r:id="rId33"/>
    <p:sldId id="287" r:id="rId34"/>
    <p:sldId id="288" r:id="rId35"/>
    <p:sldId id="289" r:id="rId3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EDFC28"/>
    <a:srgbClr val="FFFF00"/>
    <a:srgbClr val="660066"/>
    <a:srgbClr val="FFCCFF"/>
    <a:srgbClr val="8FB6E5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00034" y="428604"/>
            <a:ext cx="8215370" cy="2286016"/>
          </a:xfrm>
        </p:spPr>
        <p:txBody>
          <a:bodyPr>
            <a:normAutofit/>
          </a:bodyPr>
          <a:lstStyle>
            <a:lvl1pPr algn="ctr">
              <a:defRPr sz="7200" b="1">
                <a:solidFill>
                  <a:srgbClr val="00FF00"/>
                </a:solidFill>
                <a:latin typeface="Comic Sans MS" pitchFamily="66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C587FA5-0DF6-4E0C-9DB3-D9C578198199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CFA0C32-500D-49EE-AB4A-56B3F94B6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FA5-0DF6-4E0C-9DB3-D9C578198199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0C32-500D-49EE-AB4A-56B3F94B6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FA5-0DF6-4E0C-9DB3-D9C578198199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0C32-500D-49EE-AB4A-56B3F94B6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200"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defRPr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2pPr>
            <a:lvl3pPr>
              <a:defRPr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3pPr>
            <a:lvl4pPr>
              <a:defRPr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4pPr>
            <a:lvl5pPr>
              <a:defRPr>
                <a:solidFill>
                  <a:srgbClr val="00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FA5-0DF6-4E0C-9DB3-D9C578198199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0C32-500D-49EE-AB4A-56B3F94B6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FA5-0DF6-4E0C-9DB3-D9C578198199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0C32-500D-49EE-AB4A-56B3F94B6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FA5-0DF6-4E0C-9DB3-D9C578198199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0C32-500D-49EE-AB4A-56B3F94B6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FA5-0DF6-4E0C-9DB3-D9C578198199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0C32-500D-49EE-AB4A-56B3F94B6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FA5-0DF6-4E0C-9DB3-D9C578198199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0C32-500D-49EE-AB4A-56B3F94B6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FA5-0DF6-4E0C-9DB3-D9C578198199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0C32-500D-49EE-AB4A-56B3F94B6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FA5-0DF6-4E0C-9DB3-D9C578198199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0C32-500D-49EE-AB4A-56B3F94B6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587FA5-0DF6-4E0C-9DB3-D9C578198199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FA0C32-500D-49EE-AB4A-56B3F94B6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5" name="Picture 17" descr="http://farm4.static.flickr.com/3222/3018627036_aae63bc302_o.jpg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206202" cy="6858001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DC587FA5-0DF6-4E0C-9DB3-D9C578198199}" type="datetimeFigureOut">
              <a:rPr lang="en-US" smtClean="0"/>
              <a:pPr/>
              <a:t>2/25/2010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bg1"/>
                </a:solidFill>
                <a:latin typeface="+mn-lt"/>
              </a:defRPr>
            </a:lvl1pPr>
          </a:lstStyle>
          <a:p>
            <a:fld id="{2CFA0C32-500D-49EE-AB4A-56B3F94B690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>
        <p:tmplLst>
          <p:tmpl lvl="1">
            <p:tnLst>
              <p:par>
                <p:cTn presetID="41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41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"/>
                          </p:val>
                        </p:tav>
                        <p:tav tm="50000">
                          <p:val>
                            <p:strVal val="#ppt_x+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/10"/>
                          </p:val>
                        </p:tav>
                        <p:tav tm="50000">
                          <p:val>
                            <p:strVal val="#ppt_h+.01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/10"/>
                          </p:val>
                        </p:tav>
                        <p:tav tm="50000">
                          <p:val>
                            <p:strVal val="#ppt_w+.01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Effect transition="in" filter="fade">
                      <p:cBhvr>
                        <p:cTn dur="500" tmFilter="0,0; .5, 1; 1, 1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00FF00"/>
          </a:solidFill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FFFF00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rgbClr val="FFFF00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rgbClr val="FFFF00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FFFF00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400" kern="1200">
          <a:solidFill>
            <a:srgbClr val="FFFF00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Defence Systems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4818" name="Picture 2" descr="http://www.dillonfloral.com/images/plant-kingdom-022_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57422" y="2786058"/>
            <a:ext cx="4572032" cy="386663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Divarication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These plants branch at wide angles with closely interlaced branches, forming a tangled mass.</a:t>
            </a:r>
          </a:p>
          <a:p>
            <a:r>
              <a:rPr lang="en-NZ" dirty="0" smtClean="0"/>
              <a:t>Often the outer branches have smaller, fewer leaves than the inner branches, which are protected from the browsers.</a:t>
            </a:r>
            <a:endParaRPr lang="en-US" dirty="0"/>
          </a:p>
        </p:txBody>
      </p:sp>
      <p:pic>
        <p:nvPicPr>
          <p:cNvPr id="25602" name="Picture 2" descr="http://farm1.static.flickr.com/91/210843938_491b2895d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4714883"/>
            <a:ext cx="2571768" cy="1928827"/>
          </a:xfrm>
          <a:prstGeom prst="rect">
            <a:avLst/>
          </a:prstGeom>
          <a:noFill/>
        </p:spPr>
      </p:pic>
      <p:pic>
        <p:nvPicPr>
          <p:cNvPr id="25604" name="Picture 4" descr="http://knol.google.com/k/-/-/1dodgx4p1rcz1/kh390e/20525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979789" y="4378533"/>
            <a:ext cx="2018108" cy="269081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5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Enclosing Seeds in a Hard Coat or Prickles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This is a good and obvious way to deter predators.</a:t>
            </a:r>
          </a:p>
          <a:p>
            <a:r>
              <a:rPr lang="en-NZ" dirty="0" smtClean="0"/>
              <a:t>E.g. Swan plants</a:t>
            </a:r>
            <a:endParaRPr lang="en-US" dirty="0"/>
          </a:p>
        </p:txBody>
      </p:sp>
      <p:pic>
        <p:nvPicPr>
          <p:cNvPr id="24578" name="Picture 2" descr="http://images.travelpod.com/users/harryandnorah/the_other_way.1211837520.swan-pla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3357562"/>
            <a:ext cx="4310056" cy="32286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Seed Masting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dirty="0" smtClean="0"/>
              <a:t>This is the simultaneous release of all the seeds by all the trees of the same species in an area, at intervals of 2 years or more.</a:t>
            </a:r>
          </a:p>
          <a:p>
            <a:r>
              <a:rPr lang="en-NZ" dirty="0" smtClean="0"/>
              <a:t>The advantage is that most of the time there are not enough seeds to support a large population of seed-eating animals.</a:t>
            </a:r>
          </a:p>
          <a:p>
            <a:r>
              <a:rPr lang="en-NZ" dirty="0" smtClean="0"/>
              <a:t>When the seeds are shed, the animals present can’t possibly eat them all so a large number of seeds survive.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Hiding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There are some plants, found in Southern Africa, called Stone Plants, that are the colour and shape of the stones amongst which they grow.</a:t>
            </a:r>
          </a:p>
          <a:p>
            <a:r>
              <a:rPr lang="en-NZ" dirty="0" smtClean="0"/>
              <a:t>Thus they are completely camouflaged until they flower.</a:t>
            </a:r>
            <a:endParaRPr lang="en-US" dirty="0"/>
          </a:p>
        </p:txBody>
      </p:sp>
      <p:pic>
        <p:nvPicPr>
          <p:cNvPr id="22530" name="Picture 2" descr="http://www.biology.ed.ac.uk/research/groups/jdeacon/desertecology/lith4x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89528" y="4295775"/>
            <a:ext cx="3182868" cy="2419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Waxy Cuticle and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14948"/>
          </a:xfrm>
        </p:spPr>
        <p:txBody>
          <a:bodyPr>
            <a:normAutofit/>
          </a:bodyPr>
          <a:lstStyle/>
          <a:p>
            <a:r>
              <a:rPr lang="en-NZ" dirty="0" smtClean="0"/>
              <a:t>The main barrier against the invasion of pathogens is the leaf epidermis.</a:t>
            </a:r>
          </a:p>
          <a:p>
            <a:r>
              <a:rPr lang="en-NZ" dirty="0" smtClean="0"/>
              <a:t>Viruses and other pathogens can only enter through a break in it or through the stomata.</a:t>
            </a:r>
          </a:p>
          <a:p>
            <a:r>
              <a:rPr lang="en-NZ" dirty="0" smtClean="0"/>
              <a:t>The worst vectors of pathogens are sap-sucking animals which pierce the epidermis and insert their proboscis into the sap.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Waxy Cuticle and Epidermis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They then fly to another leaf, carrying with them viruses, fungal spores and bacteria.</a:t>
            </a:r>
          </a:p>
          <a:p>
            <a:r>
              <a:rPr lang="en-NZ" dirty="0" smtClean="0"/>
              <a:t>E.g. aphids, passionfruit vine hoppers and green shield bugs</a:t>
            </a:r>
            <a:endParaRPr lang="en-US" dirty="0"/>
          </a:p>
        </p:txBody>
      </p:sp>
      <p:pic>
        <p:nvPicPr>
          <p:cNvPr id="20482" name="Picture 2" descr="http://staff.jccc.net/PDECELL/plants/images/oakleaf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3786190"/>
            <a:ext cx="3820214" cy="2857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Trapping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Some chemicals are sticky, and would-be eaters.</a:t>
            </a:r>
          </a:p>
          <a:p>
            <a:r>
              <a:rPr lang="en-NZ" dirty="0" smtClean="0"/>
              <a:t>The </a:t>
            </a:r>
            <a:r>
              <a:rPr lang="en-NZ" dirty="0" err="1" smtClean="0"/>
              <a:t>Parapara</a:t>
            </a:r>
            <a:r>
              <a:rPr lang="en-NZ" dirty="0" smtClean="0"/>
              <a:t> has sticky seeds that can entrap small birds so they cannot fly.</a:t>
            </a:r>
            <a:endParaRPr lang="en-US" dirty="0"/>
          </a:p>
        </p:txBody>
      </p:sp>
      <p:pic>
        <p:nvPicPr>
          <p:cNvPr id="19458" name="Picture 2" descr="http://upload.wikimedia.org/wikipedia/commons/4/40/Parapara_see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36" y="3714752"/>
            <a:ext cx="4413847" cy="29425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94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/>
              <a:t>Chemical Defences</a:t>
            </a:r>
            <a:endParaRPr lang="en-US" dirty="0"/>
          </a:p>
        </p:txBody>
      </p:sp>
      <p:pic>
        <p:nvPicPr>
          <p:cNvPr id="18434" name="Picture 2" descr="http://www.icrop.cl/images/corner-1.JPG"/>
          <p:cNvPicPr>
            <a:picLocks noChangeAspect="1" noChangeArrowheads="1"/>
          </p:cNvPicPr>
          <p:nvPr/>
        </p:nvPicPr>
        <p:blipFill>
          <a:blip r:embed="rId2"/>
          <a:srcRect t="6798" r="7692" b="7099"/>
          <a:stretch>
            <a:fillRect/>
          </a:stretch>
        </p:blipFill>
        <p:spPr bwMode="auto">
          <a:xfrm>
            <a:off x="2285984" y="2786058"/>
            <a:ext cx="4793866" cy="3795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Chemical Defences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Plants produce some extremely toxic substances, yet they themselves are not poisoned by these chemicals.</a:t>
            </a:r>
          </a:p>
          <a:p>
            <a:r>
              <a:rPr lang="en-NZ" dirty="0" smtClean="0"/>
              <a:t>It has been established that these chemicals are kept in vacuoles and are only released when the leaf is chewed or pierced.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Chemicals Used Against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Antibiotics</a:t>
            </a:r>
          </a:p>
          <a:p>
            <a:pPr lvl="1"/>
            <a:r>
              <a:rPr lang="en-NZ" dirty="0" smtClean="0"/>
              <a:t>once a pathogen invades a plant, it sets up a chemical attack. </a:t>
            </a:r>
            <a:endParaRPr lang="en-US" b="1" dirty="0" smtClean="0"/>
          </a:p>
          <a:p>
            <a:pPr lvl="1"/>
            <a:r>
              <a:rPr lang="en-NZ" dirty="0" smtClean="0"/>
              <a:t>the infected plant starts to produce chemicals called </a:t>
            </a:r>
            <a:r>
              <a:rPr lang="en-NZ" b="1" dirty="0" err="1" smtClean="0"/>
              <a:t>Phytoalexins</a:t>
            </a:r>
            <a:r>
              <a:rPr lang="en-NZ" dirty="0" smtClean="0"/>
              <a:t>.</a:t>
            </a:r>
          </a:p>
          <a:p>
            <a:pPr lvl="1"/>
            <a:r>
              <a:rPr lang="en-NZ" dirty="0" smtClean="0"/>
              <a:t>These are antibiotics which kill or inhibit the pathogens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Plant Defence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Plants are </a:t>
            </a:r>
            <a:r>
              <a:rPr lang="en-NZ" b="1" dirty="0" smtClean="0"/>
              <a:t>sessile</a:t>
            </a:r>
            <a:r>
              <a:rPr lang="en-NZ" dirty="0" smtClean="0"/>
              <a:t>, i.e. they can’t move from place to place.</a:t>
            </a:r>
          </a:p>
          <a:p>
            <a:r>
              <a:rPr lang="en-NZ" dirty="0" smtClean="0"/>
              <a:t>They need some defences against herbivores that might want to eat them, and against pathogens.</a:t>
            </a:r>
          </a:p>
          <a:p>
            <a:r>
              <a:rPr lang="en-NZ" dirty="0" smtClean="0"/>
              <a:t>Plants counter these by both physical and chemical defences.</a:t>
            </a:r>
          </a:p>
          <a:p>
            <a:pPr>
              <a:buNone/>
            </a:pPr>
            <a:endParaRPr lang="en-US" dirty="0">
              <a:solidFill>
                <a:srgbClr val="EDFC28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Chemicals Used Against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Caffeine</a:t>
            </a:r>
            <a:endParaRPr lang="en-NZ" dirty="0" smtClean="0"/>
          </a:p>
          <a:p>
            <a:pPr lvl="1"/>
            <a:r>
              <a:rPr lang="en-NZ" dirty="0" smtClean="0"/>
              <a:t>This is the main stimulant in coffee, tea and in some painkillers.</a:t>
            </a:r>
          </a:p>
          <a:p>
            <a:pPr lvl="1"/>
            <a:r>
              <a:rPr lang="en-NZ" dirty="0" smtClean="0"/>
              <a:t>This is extracted from the coffee tree beans.</a:t>
            </a:r>
          </a:p>
          <a:p>
            <a:pPr lvl="1"/>
            <a:r>
              <a:rPr lang="en-NZ" dirty="0" smtClean="0"/>
              <a:t>In the plant, it has a physiological effect on fungi.</a:t>
            </a:r>
            <a:endParaRPr lang="en-US" dirty="0"/>
          </a:p>
        </p:txBody>
      </p:sp>
      <p:pic>
        <p:nvPicPr>
          <p:cNvPr id="15362" name="Picture 2" descr="http://media-cdn.tripadvisor.com/media/photo-s/01/0d/f9/a4/coffee-plants-at-the.jpg"/>
          <p:cNvPicPr>
            <a:picLocks noChangeAspect="1" noChangeArrowheads="1"/>
          </p:cNvPicPr>
          <p:nvPr/>
        </p:nvPicPr>
        <p:blipFill>
          <a:blip r:embed="rId2"/>
          <a:srcRect t="12003" r="2238"/>
          <a:stretch>
            <a:fillRect/>
          </a:stretch>
        </p:blipFill>
        <p:spPr bwMode="auto">
          <a:xfrm>
            <a:off x="2571736" y="4143380"/>
            <a:ext cx="3814198" cy="25717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3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Chemicals Used Against Pathogens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Chillies</a:t>
            </a:r>
            <a:endParaRPr lang="en-NZ" dirty="0" smtClean="0"/>
          </a:p>
          <a:p>
            <a:pPr lvl="1"/>
            <a:r>
              <a:rPr lang="en-NZ" dirty="0" smtClean="0"/>
              <a:t>Very good antibiotics </a:t>
            </a:r>
          </a:p>
          <a:p>
            <a:pPr lvl="1"/>
            <a:r>
              <a:rPr lang="en-NZ" dirty="0" smtClean="0"/>
              <a:t>Have a “hot” taste to put off mammals</a:t>
            </a:r>
            <a:endParaRPr lang="en-US" dirty="0"/>
          </a:p>
        </p:txBody>
      </p:sp>
      <p:pic>
        <p:nvPicPr>
          <p:cNvPr id="14338" name="Picture 2" descr="http://www.public-domain-image.com/plants/fruit-and-vegetable/slides/chili-chillies-pepper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3214686"/>
            <a:ext cx="4478748" cy="33575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Common Chemicals that Deter 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Canavanine</a:t>
            </a:r>
            <a:endParaRPr lang="en-NZ" dirty="0" smtClean="0"/>
          </a:p>
          <a:p>
            <a:pPr lvl="1"/>
            <a:r>
              <a:rPr lang="en-NZ" dirty="0" smtClean="0"/>
              <a:t>This is a defence against chewing insects.</a:t>
            </a:r>
          </a:p>
          <a:p>
            <a:pPr lvl="1"/>
            <a:r>
              <a:rPr lang="en-NZ" dirty="0" smtClean="0"/>
              <a:t>It is an amino acid which resembles arginine.</a:t>
            </a:r>
          </a:p>
          <a:p>
            <a:pPr lvl="1"/>
            <a:r>
              <a:rPr lang="en-NZ" dirty="0" smtClean="0"/>
              <a:t>When the insect eats it the Canavanine becomes incorporated into the insects proteins instead of arginine and the insect dies.</a:t>
            </a:r>
            <a:endParaRPr lang="en-US" dirty="0"/>
          </a:p>
        </p:txBody>
      </p:sp>
      <p:pic>
        <p:nvPicPr>
          <p:cNvPr id="13314" name="Picture 2" descr="http://www.grreatideas.com/toxic-images/alfalf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572008"/>
            <a:ext cx="2214578" cy="20300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Common Chemicals that Deter 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472518" cy="5114948"/>
          </a:xfrm>
        </p:spPr>
        <p:txBody>
          <a:bodyPr/>
          <a:lstStyle/>
          <a:p>
            <a:r>
              <a:rPr lang="en-NZ" b="1" dirty="0" err="1" smtClean="0"/>
              <a:t>Cyanogenesis</a:t>
            </a:r>
            <a:endParaRPr lang="en-NZ" dirty="0" smtClean="0"/>
          </a:p>
          <a:p>
            <a:pPr lvl="1"/>
            <a:r>
              <a:rPr lang="en-NZ" dirty="0" smtClean="0"/>
              <a:t>This is the production of cyanide.</a:t>
            </a:r>
          </a:p>
          <a:p>
            <a:pPr lvl="1"/>
            <a:r>
              <a:rPr lang="en-NZ" dirty="0" smtClean="0"/>
              <a:t>In the wild cherry, some grasses and some varieties of white clover.</a:t>
            </a:r>
          </a:p>
          <a:p>
            <a:pPr lvl="1"/>
            <a:r>
              <a:rPr lang="en-NZ" dirty="0" smtClean="0"/>
              <a:t>When tissues of these plants are damaged by insects or snails, a non-poisonous glycoside is changed by an enzyme to the poisonous hydrogen cyanide.</a:t>
            </a:r>
          </a:p>
          <a:p>
            <a:pPr lvl="1"/>
            <a:r>
              <a:rPr lang="en-NZ" dirty="0" smtClean="0"/>
              <a:t>Some animals produce enzymes that convert this poison to harmless thiocyanate.</a:t>
            </a:r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Common Chemicals that Deter 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Pungent and Volatile Chemicals</a:t>
            </a:r>
            <a:endParaRPr lang="en-NZ" dirty="0" smtClean="0"/>
          </a:p>
          <a:p>
            <a:pPr lvl="1"/>
            <a:r>
              <a:rPr lang="en-NZ" dirty="0" smtClean="0"/>
              <a:t>The smells given off by onions, garlic and mustards are thought to stop insects from even landing on the plants.</a:t>
            </a:r>
            <a:endParaRPr lang="en-US" dirty="0"/>
          </a:p>
        </p:txBody>
      </p:sp>
      <p:pic>
        <p:nvPicPr>
          <p:cNvPr id="11266" name="Picture 2" descr="http://www.ultimateselfrealization.com/images/Garlic_and_on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3643314"/>
            <a:ext cx="3786214" cy="2978628"/>
          </a:xfrm>
          <a:prstGeom prst="rect">
            <a:avLst/>
          </a:prstGeom>
          <a:noFill/>
        </p:spPr>
      </p:pic>
      <p:pic>
        <p:nvPicPr>
          <p:cNvPr id="11268" name="Picture 4" descr="http://mi9.com/datawallpapers/data/14/4085/1440x900_Blue_Sky_Flowers_HM044_350A/18-mustards-photos-close-up-of-mustards-flowers_1440x90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2" y="4000504"/>
            <a:ext cx="3802060" cy="237733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Common Chemicals that Deter 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rmAutofit/>
          </a:bodyPr>
          <a:lstStyle/>
          <a:p>
            <a:r>
              <a:rPr lang="en-NZ" b="1" dirty="0" smtClean="0"/>
              <a:t>Pyrethrins</a:t>
            </a:r>
          </a:p>
          <a:p>
            <a:pPr lvl="1"/>
            <a:r>
              <a:rPr lang="en-NZ" dirty="0" smtClean="0"/>
              <a:t>Some chrysanthemums produce a chemical in their leaves that is very poisonous to insects, preventing them from eating the leaves</a:t>
            </a:r>
            <a:r>
              <a:rPr lang="en-NZ" dirty="0" smtClean="0"/>
              <a:t>.</a:t>
            </a:r>
          </a:p>
          <a:p>
            <a:pPr lvl="1"/>
            <a:r>
              <a:rPr lang="en-NZ" dirty="0" smtClean="0"/>
              <a:t>The caterpillars of certain moths and butterflies have developed an enzyme have developed an enzyme that can detoxify the pyrethrin, and these can eat the leaves unharmed.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Common Chemicals that Deter 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Tannins</a:t>
            </a:r>
          </a:p>
          <a:p>
            <a:pPr lvl="1"/>
            <a:r>
              <a:rPr lang="en-NZ" dirty="0" smtClean="0"/>
              <a:t>In oak leaves and camellia act to stop insects eating their leaves.</a:t>
            </a:r>
          </a:p>
          <a:p>
            <a:r>
              <a:rPr lang="en-NZ" b="1" dirty="0" smtClean="0"/>
              <a:t>Alkaloids</a:t>
            </a:r>
          </a:p>
          <a:p>
            <a:pPr lvl="1"/>
            <a:r>
              <a:rPr lang="en-NZ" dirty="0" smtClean="0"/>
              <a:t>These are bitter tasting, thus prevent insects from eating them. Found in the Deadly Nightshade.</a:t>
            </a:r>
          </a:p>
        </p:txBody>
      </p:sp>
      <p:pic>
        <p:nvPicPr>
          <p:cNvPr id="9218" name="Picture 2" descr="http://cal.vet.upenn.edu/projects/poison/plants/slides/1061l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4643446"/>
            <a:ext cx="3028841" cy="2059612"/>
          </a:xfrm>
          <a:prstGeom prst="rect">
            <a:avLst/>
          </a:prstGeom>
          <a:noFill/>
        </p:spPr>
      </p:pic>
      <p:pic>
        <p:nvPicPr>
          <p:cNvPr id="9220" name="Picture 4" descr="http://s3.amazonaws.com/picable/2007/08/23/52174_The-Red-Camellia-Tree_620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143512"/>
            <a:ext cx="2328544" cy="1543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Common Chemicals that Deter 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Phenols</a:t>
            </a:r>
          </a:p>
          <a:p>
            <a:pPr lvl="1"/>
            <a:r>
              <a:rPr lang="en-NZ" dirty="0" smtClean="0"/>
              <a:t>These are also thought to deter insects. They are very good germicides – used in hospitals.</a:t>
            </a:r>
          </a:p>
          <a:p>
            <a:r>
              <a:rPr lang="en-NZ" b="1" dirty="0" smtClean="0"/>
              <a:t>Strychnine</a:t>
            </a:r>
          </a:p>
          <a:p>
            <a:pPr lvl="1"/>
            <a:r>
              <a:rPr lang="en-NZ" dirty="0" smtClean="0"/>
              <a:t>This is produced by plants of the </a:t>
            </a:r>
            <a:r>
              <a:rPr lang="en-NZ" i="1" dirty="0" err="1" smtClean="0"/>
              <a:t>strychnos</a:t>
            </a:r>
            <a:r>
              <a:rPr lang="en-NZ" dirty="0" smtClean="0"/>
              <a:t> family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8194" name="Picture 2" descr="http://www.metafro.be/prelude/prelude_pic/Strychnos_henningsii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86050" y="4286256"/>
            <a:ext cx="3389350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Common Chemicals that Deter 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Morphine</a:t>
            </a:r>
          </a:p>
          <a:p>
            <a:pPr lvl="1"/>
            <a:r>
              <a:rPr lang="en-NZ" dirty="0" smtClean="0"/>
              <a:t>This comes from the opium poppy.</a:t>
            </a:r>
            <a:endParaRPr lang="en-NZ" b="1" dirty="0" smtClean="0"/>
          </a:p>
          <a:p>
            <a:r>
              <a:rPr lang="en-NZ" b="1" dirty="0" smtClean="0"/>
              <a:t>Nicotine</a:t>
            </a:r>
          </a:p>
          <a:p>
            <a:pPr lvl="1"/>
            <a:r>
              <a:rPr lang="en-NZ" dirty="0" smtClean="0"/>
              <a:t>This is produced in the tobacco plant</a:t>
            </a:r>
          </a:p>
          <a:p>
            <a:r>
              <a:rPr lang="en-NZ" b="1" dirty="0" smtClean="0"/>
              <a:t>Digitoxin </a:t>
            </a:r>
          </a:p>
          <a:p>
            <a:pPr lvl="1"/>
            <a:r>
              <a:rPr lang="en-NZ" dirty="0" smtClean="0"/>
              <a:t>This is made in the common foxglove.</a:t>
            </a:r>
            <a:endParaRPr lang="en-US" dirty="0"/>
          </a:p>
        </p:txBody>
      </p:sp>
      <p:pic>
        <p:nvPicPr>
          <p:cNvPr id="7172" name="Picture 4" descr="http://toxicopoeia.com/botany/plants/image/Papaver%20Somniferu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4857760"/>
            <a:ext cx="1913278" cy="1847303"/>
          </a:xfrm>
          <a:prstGeom prst="rect">
            <a:avLst/>
          </a:prstGeom>
          <a:noFill/>
        </p:spPr>
      </p:pic>
      <p:pic>
        <p:nvPicPr>
          <p:cNvPr id="7174" name="Picture 6" descr="http://www.smokefreeaces.com/wp-content/uploads/image/quit%20smoking%20information/tobacco%20facts/tobacco_plant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857760"/>
            <a:ext cx="2420392" cy="1815294"/>
          </a:xfrm>
          <a:prstGeom prst="rect">
            <a:avLst/>
          </a:prstGeom>
          <a:noFill/>
        </p:spPr>
      </p:pic>
      <p:pic>
        <p:nvPicPr>
          <p:cNvPr id="7176" name="Picture 8" descr="http://knitch.files.wordpress.com/2009/04/foxglove1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286512" y="4929198"/>
            <a:ext cx="2230457" cy="17736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71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71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Common Chemicals that Deter 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Others </a:t>
            </a:r>
          </a:p>
          <a:p>
            <a:pPr lvl="1"/>
            <a:r>
              <a:rPr lang="en-NZ" dirty="0" smtClean="0"/>
              <a:t>Some secondary compounds that are not poisonous to humans but may put off insects.</a:t>
            </a:r>
          </a:p>
          <a:p>
            <a:pPr lvl="1"/>
            <a:r>
              <a:rPr lang="en-NZ" dirty="0" smtClean="0"/>
              <a:t>E.g. peppermint, cinnamon and cloves.</a:t>
            </a:r>
            <a:endParaRPr lang="en-US" dirty="0"/>
          </a:p>
        </p:txBody>
      </p:sp>
      <p:pic>
        <p:nvPicPr>
          <p:cNvPr id="6146" name="Picture 2" descr="http://blackoutsoycandles.com.au/Shop/images/uploads/peppermin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000504"/>
            <a:ext cx="2571768" cy="2571768"/>
          </a:xfrm>
          <a:prstGeom prst="rect">
            <a:avLst/>
          </a:prstGeom>
          <a:noFill/>
        </p:spPr>
      </p:pic>
      <p:pic>
        <p:nvPicPr>
          <p:cNvPr id="6148" name="Picture 4" descr="http://www.tradewindsfruit.com/cinnamon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14678" y="4071942"/>
            <a:ext cx="2667186" cy="2378728"/>
          </a:xfrm>
          <a:prstGeom prst="rect">
            <a:avLst/>
          </a:prstGeom>
          <a:noFill/>
        </p:spPr>
      </p:pic>
      <p:pic>
        <p:nvPicPr>
          <p:cNvPr id="6150" name="Picture 6" descr="http://www.heartofthedragon.net/Cloves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72198" y="4143380"/>
            <a:ext cx="2818309" cy="23574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6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NZ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Physical Plant Defences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2770" name="Picture 2" descr="http://waynesword.palomar.edu/images/blgall3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2714620"/>
            <a:ext cx="5162550" cy="39052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NZ" dirty="0" smtClean="0"/>
              <a:t>Poisons Incorporated into the Body of Insects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These can deter the predators of caterpillars.</a:t>
            </a:r>
          </a:p>
          <a:p>
            <a:r>
              <a:rPr lang="en-NZ" dirty="0" smtClean="0"/>
              <a:t>E.g. the Monarch butterfly caterpillars have become tolerant of the poisons in the swan plant. As they eat these poisons accumulate and make the caterpillars’ own tissues unpleasant for a bird to eat.</a:t>
            </a:r>
            <a:endParaRPr lang="en-US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http://puffleparty66.files.wordpress.com/2009/05/monarch-butterfl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43438" y="3786190"/>
            <a:ext cx="4248797" cy="2928958"/>
          </a:xfrm>
          <a:prstGeom prst="rect">
            <a:avLst/>
          </a:prstGeom>
          <a:noFill/>
        </p:spPr>
      </p:pic>
      <p:pic>
        <p:nvPicPr>
          <p:cNvPr id="48132" name="Picture 4" descr="http://www.all-creatures.org/pica/glf-caterpillar-monarch-01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214290"/>
            <a:ext cx="4214842" cy="3368322"/>
          </a:xfrm>
          <a:prstGeom prst="rect">
            <a:avLst/>
          </a:prstGeom>
          <a:noFill/>
        </p:spPr>
      </p:pic>
      <p:pic>
        <p:nvPicPr>
          <p:cNvPr id="48134" name="Picture 6" descr="http://www.easttennesseewildflowers.com/images/Monarch_caterpillar_J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1142984"/>
            <a:ext cx="4153825" cy="4643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8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8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81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48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Chemical Mimics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Tropical Sedge makes a chemical like the juvenile growth hormone of insects.</a:t>
            </a:r>
          </a:p>
          <a:p>
            <a:r>
              <a:rPr lang="en-NZ" dirty="0" smtClean="0"/>
              <a:t>If the insects eat the plant they turn into deformed adults with twisted wings and unformed ovaries.</a:t>
            </a:r>
            <a:endParaRPr lang="en-US" dirty="0"/>
          </a:p>
        </p:txBody>
      </p:sp>
      <p:pic>
        <p:nvPicPr>
          <p:cNvPr id="4098" name="Picture 2" descr="http://www.permaculture.org.au/images/carolyn_payne-bee.jpg"/>
          <p:cNvPicPr>
            <a:picLocks noChangeAspect="1" noChangeArrowheads="1"/>
          </p:cNvPicPr>
          <p:nvPr/>
        </p:nvPicPr>
        <p:blipFill>
          <a:blip r:embed="rId2"/>
          <a:srcRect r="2173" b="3614"/>
          <a:stretch>
            <a:fillRect/>
          </a:stretch>
        </p:blipFill>
        <p:spPr bwMode="auto">
          <a:xfrm>
            <a:off x="3643305" y="4214818"/>
            <a:ext cx="3788379" cy="250033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Chemical Mimics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 hairy wild potato gives out a chemical that mimics the alarm call of aphids, so they avoid the plant.</a:t>
            </a:r>
          </a:p>
          <a:p>
            <a:r>
              <a:rPr lang="en-NZ" dirty="0" smtClean="0"/>
              <a:t>Some clovers are able to make a chemical that mimics oestrogen, thus causing fertility problems in herbivores that might eat them.</a:t>
            </a:r>
            <a:endParaRPr lang="en-US" dirty="0"/>
          </a:p>
        </p:txBody>
      </p:sp>
      <p:pic>
        <p:nvPicPr>
          <p:cNvPr id="3074" name="Picture 2" descr="http://www.kenrockwell.com/ca/images/cl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00430" y="4792673"/>
            <a:ext cx="2587671" cy="20098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Sending Warnings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Scientists have discovered that willows and alders can communicate by airborne chemical cues.</a:t>
            </a:r>
          </a:p>
          <a:p>
            <a:r>
              <a:rPr lang="en-NZ" dirty="0" smtClean="0"/>
              <a:t>In response to attack by insects, trees develop insect resistant chemicals. </a:t>
            </a:r>
          </a:p>
          <a:p>
            <a:r>
              <a:rPr lang="en-NZ" dirty="0" smtClean="0"/>
              <a:t>If one tree is attacked, trees a fair way away respond by developing the insect-resistant chemical as well.</a:t>
            </a:r>
            <a:endParaRPr lang="en-US" dirty="0"/>
          </a:p>
        </p:txBody>
      </p:sp>
      <p:pic>
        <p:nvPicPr>
          <p:cNvPr id="2050" name="Picture 2" descr="http://rotadacastanha.utad.pt/percursos/fotos/5%20-%20Padrela/20_rio%20Tinhela_Murc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647134" y="31218382"/>
            <a:ext cx="36372828" cy="24348753"/>
          </a:xfrm>
          <a:prstGeom prst="rect">
            <a:avLst/>
          </a:prstGeom>
          <a:noFill/>
        </p:spPr>
      </p:pic>
      <p:pic>
        <p:nvPicPr>
          <p:cNvPr id="2052" name="Picture 4" descr="http://rotadacastanha.utad.pt/percursos/fotos/5%20-%20Padrela/20_rio%20Tinhela_Murc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42852"/>
            <a:ext cx="1920888" cy="12858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Companion Planting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Marigold roots secrete a chemical that kills nematodes.</a:t>
            </a:r>
          </a:p>
          <a:p>
            <a:r>
              <a:rPr lang="en-NZ" dirty="0" smtClean="0"/>
              <a:t>This helps the plants growing nearby.</a:t>
            </a:r>
          </a:p>
          <a:p>
            <a:r>
              <a:rPr lang="en-NZ" dirty="0" smtClean="0"/>
              <a:t>Garlic planted in rose gardens is thought to keep aphids away.</a:t>
            </a:r>
            <a:endParaRPr lang="en-US" dirty="0"/>
          </a:p>
        </p:txBody>
      </p:sp>
      <p:pic>
        <p:nvPicPr>
          <p:cNvPr id="1026" name="Picture 2" descr="http://maludan.3dtoast.com/flowers/Red%20And%20Yellow%20Marigold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72008"/>
            <a:ext cx="3384454" cy="2042157"/>
          </a:xfrm>
          <a:prstGeom prst="rect">
            <a:avLst/>
          </a:prstGeom>
          <a:noFill/>
        </p:spPr>
      </p:pic>
      <p:pic>
        <p:nvPicPr>
          <p:cNvPr id="1028" name="Picture 4" descr="http://www.cardinalinspirations.com/rosebush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768" y="3857628"/>
            <a:ext cx="1841019" cy="2854332"/>
          </a:xfrm>
          <a:prstGeom prst="rect">
            <a:avLst/>
          </a:prstGeom>
          <a:noFill/>
        </p:spPr>
      </p:pic>
      <p:pic>
        <p:nvPicPr>
          <p:cNvPr id="1030" name="Picture 6" descr="http://www.hort.purdue.edu/ext/senior/vegetabl/images/large/garlicplant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7620" y="4429132"/>
            <a:ext cx="3078976" cy="220820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Thorns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These are modified branches, usually formed from the axil of the leaf, e.g. a hawthorn.</a:t>
            </a:r>
            <a:endParaRPr lang="en-US" dirty="0"/>
          </a:p>
        </p:txBody>
      </p:sp>
      <p:pic>
        <p:nvPicPr>
          <p:cNvPr id="31748" name="Picture 4" descr="http://www.alicewebb.com/ThroughTheThornsTmp18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00364" y="3000372"/>
            <a:ext cx="3643338" cy="36433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These are modified leaves, e.g. found in gooseberry.</a:t>
            </a:r>
          </a:p>
          <a:p>
            <a:r>
              <a:rPr lang="en-NZ" dirty="0" smtClean="0"/>
              <a:t>In an extreme case, the cactus, all the leaves are turned into spines and photosynthesis is taken over by the stem. </a:t>
            </a:r>
          </a:p>
          <a:p>
            <a:r>
              <a:rPr lang="en-NZ" dirty="0" smtClean="0"/>
              <a:t>Sometimes the spines are kept to the outside of the leaf. E.g. holly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Spines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In holly we find that the leaves near the bottom of the tree, within reach of the browsers, have the most spines – those at the top of the tree have almost completely lost them.</a:t>
            </a:r>
          </a:p>
          <a:p>
            <a:endParaRPr lang="en-US" dirty="0"/>
          </a:p>
        </p:txBody>
      </p:sp>
      <p:pic>
        <p:nvPicPr>
          <p:cNvPr id="29698" name="Picture 2" descr="http://ag.arizona.edu/pima/gardening/aridplants/images/Stenocereus_thurberi_spin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86050" y="3786190"/>
            <a:ext cx="3786214" cy="30237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Prickles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These are outgrowths of the superficial tissue of the stem.</a:t>
            </a:r>
          </a:p>
          <a:p>
            <a:r>
              <a:rPr lang="en-NZ" dirty="0" smtClean="0"/>
              <a:t>E.g. roses and blackberry</a:t>
            </a:r>
            <a:endParaRPr lang="en-US" dirty="0"/>
          </a:p>
        </p:txBody>
      </p:sp>
      <p:pic>
        <p:nvPicPr>
          <p:cNvPr id="28674" name="Picture 2" descr="http://troop85.net/albums/AnzaMarch2005/Prickl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3429000"/>
            <a:ext cx="4286280" cy="3214710"/>
          </a:xfrm>
          <a:prstGeom prst="rect">
            <a:avLst/>
          </a:prstGeom>
          <a:noFill/>
        </p:spPr>
      </p:pic>
      <p:pic>
        <p:nvPicPr>
          <p:cNvPr id="28676" name="Picture 4" descr="http://upload.wikimedia.org/wikipedia/commons/archive/6/63/20090410013733!Rose_Prickle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2285992"/>
            <a:ext cx="2928958" cy="442062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86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Stings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00634"/>
          </a:xfrm>
        </p:spPr>
        <p:txBody>
          <a:bodyPr>
            <a:normAutofit/>
          </a:bodyPr>
          <a:lstStyle/>
          <a:p>
            <a:r>
              <a:rPr lang="en-NZ" dirty="0" smtClean="0"/>
              <a:t>These are modified hairs, found on plants such as the stinging nettle.</a:t>
            </a:r>
          </a:p>
          <a:p>
            <a:r>
              <a:rPr lang="en-NZ" dirty="0" smtClean="0"/>
              <a:t>The hair has a rounded base containing secretory cells that make an irritating fluid containing histamine and acetyl choline.</a:t>
            </a:r>
          </a:p>
          <a:p>
            <a:r>
              <a:rPr lang="en-NZ" dirty="0" smtClean="0"/>
              <a:t>The top of the hair ends in a small rounded tip that breaks off when touched by an animal’s skin and the fluid is injected.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NZ" dirty="0" smtClean="0"/>
              <a:t>Low Growing 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dirty="0" smtClean="0"/>
              <a:t>Many plants can tolerate being grazed by having their growing points very low on the ground where the herbivores can’t eat it.</a:t>
            </a:r>
          </a:p>
          <a:p>
            <a:r>
              <a:rPr lang="en-NZ" dirty="0" smtClean="0"/>
              <a:t>This means the plant is able to keep on growing.</a:t>
            </a:r>
          </a:p>
          <a:p>
            <a:r>
              <a:rPr lang="en-NZ" dirty="0" smtClean="0"/>
              <a:t>E.g. grasses and dandelions.</a:t>
            </a:r>
            <a:endParaRPr lang="en-US" dirty="0"/>
          </a:p>
        </p:txBody>
      </p:sp>
      <p:pic>
        <p:nvPicPr>
          <p:cNvPr id="26626" name="Picture 2" descr="http://www.folkremediesforyou.com/images/dandelion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15074" y="4286256"/>
            <a:ext cx="2664286" cy="2000264"/>
          </a:xfrm>
          <a:prstGeom prst="rect">
            <a:avLst/>
          </a:prstGeom>
          <a:noFill/>
        </p:spPr>
      </p:pic>
      <p:pic>
        <p:nvPicPr>
          <p:cNvPr id="26628" name="Picture 4" descr="http://www.tropictraditions.com/pictures/grasses_Evergreen%20Liriop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3108" y="4786322"/>
            <a:ext cx="2564394" cy="1922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6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Abstract Green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Abstract Greens</Template>
  <TotalTime>217</TotalTime>
  <Words>1245</Words>
  <Application>Microsoft Office PowerPoint</Application>
  <PresentationFormat>On-screen Show (4:3)</PresentationFormat>
  <Paragraphs>122</Paragraphs>
  <Slides>35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36" baseType="lpstr">
      <vt:lpstr>Abstract Greens</vt:lpstr>
      <vt:lpstr>Plant Defence Systems</vt:lpstr>
      <vt:lpstr>Plant Defence Systems</vt:lpstr>
      <vt:lpstr>Physical Plant Defences</vt:lpstr>
      <vt:lpstr>Thorns</vt:lpstr>
      <vt:lpstr>Spines</vt:lpstr>
      <vt:lpstr>Spines</vt:lpstr>
      <vt:lpstr>Prickles</vt:lpstr>
      <vt:lpstr>Stings</vt:lpstr>
      <vt:lpstr>Low Growing Points</vt:lpstr>
      <vt:lpstr>Divarication</vt:lpstr>
      <vt:lpstr>Enclosing Seeds in a Hard Coat or Prickles</vt:lpstr>
      <vt:lpstr>Seed Masting</vt:lpstr>
      <vt:lpstr>Hiding</vt:lpstr>
      <vt:lpstr>Waxy Cuticle and Epidermis</vt:lpstr>
      <vt:lpstr>Waxy Cuticle and Epidermis</vt:lpstr>
      <vt:lpstr>Trapping </vt:lpstr>
      <vt:lpstr>Chemical Defences</vt:lpstr>
      <vt:lpstr>Chemical Defences</vt:lpstr>
      <vt:lpstr>Chemicals Used Against Pathogens</vt:lpstr>
      <vt:lpstr>Chemicals Used Against Pathogens</vt:lpstr>
      <vt:lpstr>Chemicals Used Against Pathogens</vt:lpstr>
      <vt:lpstr>Common Chemicals that Deter Insects</vt:lpstr>
      <vt:lpstr>Common Chemicals that Deter Insects</vt:lpstr>
      <vt:lpstr>Common Chemicals that Deter Insects</vt:lpstr>
      <vt:lpstr>Common Chemicals that Deter Insects</vt:lpstr>
      <vt:lpstr>Common Chemicals that Deter Insects</vt:lpstr>
      <vt:lpstr>Common Chemicals that Deter Insects</vt:lpstr>
      <vt:lpstr>Common Chemicals that Deter Insects</vt:lpstr>
      <vt:lpstr>Common Chemicals that Deter Insects</vt:lpstr>
      <vt:lpstr>Poisons Incorporated into the Body of Insects</vt:lpstr>
      <vt:lpstr>Slide 31</vt:lpstr>
      <vt:lpstr>Chemical Mimics</vt:lpstr>
      <vt:lpstr>Chemical Mimics</vt:lpstr>
      <vt:lpstr>Sending Warnings</vt:lpstr>
      <vt:lpstr>Companion Planting</vt:lpstr>
    </vt:vector>
  </TitlesOfParts>
  <Company>Timaru Girls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Defence Systems</dc:title>
  <dc:creator>jwilliams</dc:creator>
  <cp:lastModifiedBy>jwilliams</cp:lastModifiedBy>
  <cp:revision>28</cp:revision>
  <dcterms:created xsi:type="dcterms:W3CDTF">2010-02-24T07:15:50Z</dcterms:created>
  <dcterms:modified xsi:type="dcterms:W3CDTF">2010-02-25T08:50:34Z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TC300041171033</vt:lpwstr>
  </property>
</Properties>
</file>